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4" r:id="rId2"/>
    <p:sldId id="258" r:id="rId3"/>
    <p:sldId id="284" r:id="rId4"/>
    <p:sldId id="287" r:id="rId5"/>
    <p:sldId id="265" r:id="rId6"/>
    <p:sldId id="266" r:id="rId7"/>
    <p:sldId id="286" r:id="rId8"/>
    <p:sldId id="271" r:id="rId9"/>
    <p:sldId id="295" r:id="rId10"/>
    <p:sldId id="297" r:id="rId11"/>
    <p:sldId id="298" r:id="rId12"/>
    <p:sldId id="299" r:id="rId13"/>
    <p:sldId id="300" r:id="rId14"/>
    <p:sldId id="273" r:id="rId15"/>
    <p:sldId id="290" r:id="rId16"/>
    <p:sldId id="289" r:id="rId17"/>
    <p:sldId id="288" r:id="rId18"/>
    <p:sldId id="291" r:id="rId19"/>
    <p:sldId id="294" r:id="rId20"/>
    <p:sldId id="293" r:id="rId21"/>
    <p:sldId id="292" r:id="rId22"/>
    <p:sldId id="296" r:id="rId23"/>
    <p:sldId id="285" r:id="rId24"/>
    <p:sldId id="272" r:id="rId2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AFABA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7130" autoAdjust="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4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/RR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66761"/>
            <a:ext cx="12192000" cy="1047747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2053390" y="2898246"/>
            <a:ext cx="9623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지역 맛집 시스템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(Recommend Region Shop)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50135" y="1350689"/>
            <a:ext cx="5426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3600" b="1" smtClean="0">
                <a:solidFill>
                  <a:srgbClr val="1A7BAE"/>
                </a:solidFill>
                <a:latin typeface="Impact"/>
              </a:rPr>
              <a:t>멀티캠퍼스 세미 프로젝트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5835" y="3939873"/>
            <a:ext cx="10857965" cy="2196733"/>
            <a:chOff x="495835" y="3792393"/>
            <a:chExt cx="10857965" cy="2196733"/>
          </a:xfrm>
        </p:grpSpPr>
        <p:sp>
          <p:nvSpPr>
            <p:cNvPr id="10" name="AutoShape 256" descr="04"/>
            <p:cNvSpPr>
              <a:spLocks noChangeArrowheads="1"/>
            </p:cNvSpPr>
            <p:nvPr/>
          </p:nvSpPr>
          <p:spPr bwMode="auto">
            <a:xfrm>
              <a:off x="495835" y="3792393"/>
              <a:ext cx="10653946" cy="2196733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15875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b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838200" y="4059243"/>
              <a:ext cx="10515600" cy="192669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(RRS)</a:t>
              </a:r>
              <a:endParaRPr lang="en-US" altLang="ko-KR" sz="2000" b="1" i="1" dirty="0" smtClean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김재현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전진우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임채현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훈련과정명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빅데이터를 활용한 </a:t>
              </a:r>
              <a:r>
                <a:rPr lang="en-US" altLang="ko-KR" sz="20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Iot</a:t>
              </a:r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개발</a:t>
              </a:r>
              <a:endParaRPr lang="en-US" altLang="ko-KR" sz="2000" b="1" i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운영기관명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멀티캠퍼스</a:t>
              </a:r>
              <a:endParaRPr lang="en-US" altLang="ko-KR" sz="2000" b="1" i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462417" y="955612"/>
            <a:ext cx="6877697" cy="5885514"/>
            <a:chOff x="2462417" y="1085950"/>
            <a:chExt cx="6877697" cy="584579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325" y="1085950"/>
              <a:ext cx="6873384" cy="34743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417" y="3623045"/>
              <a:ext cx="6877697" cy="3308699"/>
            </a:xfrm>
            <a:prstGeom prst="rect">
              <a:avLst/>
            </a:prstGeom>
          </p:spPr>
        </p:pic>
      </p:grpSp>
      <p:sp>
        <p:nvSpPr>
          <p:cNvPr id="4" name="矩形 2"/>
          <p:cNvSpPr/>
          <p:nvPr/>
        </p:nvSpPr>
        <p:spPr>
          <a:xfrm>
            <a:off x="853276" y="15844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74566" y="955612"/>
            <a:ext cx="994148" cy="305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168714" y="1108544"/>
            <a:ext cx="862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0138046" y="684041"/>
            <a:ext cx="2012764" cy="808566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오늘의 기온과 습도를 확인할 수 있다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1959" y="1057119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85978" y="1896532"/>
            <a:ext cx="4760098" cy="1413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848050" y="2709735"/>
            <a:ext cx="637930" cy="17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78663" y="2091449"/>
            <a:ext cx="2579324" cy="1572170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지도에서 등록 된 모든 맛집을 볼 수 있으며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마커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클릭 시 상세페이지로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이동 가능한 이름과 추천수 전화번호가 표시된다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85978" y="3378700"/>
            <a:ext cx="4760098" cy="1888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866795" y="4267713"/>
            <a:ext cx="617778" cy="4504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235226" y="4851453"/>
            <a:ext cx="2796298" cy="61810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추천 수가 높은 맛집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Top5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를 확인 할 수 있다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04084" y="5332710"/>
            <a:ext cx="4741992" cy="1158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246076" y="5209072"/>
            <a:ext cx="922638" cy="6281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447490" y="4640591"/>
            <a:ext cx="2602701" cy="86366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최신 댓글을 볼 수 있으며 내용을 클릭하면 맛집 상세페이지로 이동한다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72445" y="1164925"/>
            <a:ext cx="2651186" cy="244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/>
          <p:cNvCxnSpPr>
            <a:stCxn id="38" idx="0"/>
          </p:cNvCxnSpPr>
          <p:nvPr/>
        </p:nvCxnSpPr>
        <p:spPr>
          <a:xfrm flipV="1">
            <a:off x="6198038" y="666262"/>
            <a:ext cx="803467" cy="49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5960724" y="138100"/>
            <a:ext cx="4021476" cy="401906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주소 및 키워드로 맛집을 검색 할 수 있다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03589" y="1503441"/>
            <a:ext cx="3626248" cy="194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629837" y="1639884"/>
            <a:ext cx="1710277" cy="3866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447490" y="1772174"/>
            <a:ext cx="2703320" cy="1069879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로그인 시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맛집등록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메뉴가 보이며 닉네임으로 표시되고 로그아웃이 가능하다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84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50"/>
          <a:stretch/>
        </p:blipFill>
        <p:spPr>
          <a:xfrm>
            <a:off x="1705339" y="1141114"/>
            <a:ext cx="9043501" cy="27551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9" y="4294270"/>
            <a:ext cx="9043501" cy="2576456"/>
          </a:xfrm>
          <a:prstGeom prst="rect">
            <a:avLst/>
          </a:prstGeom>
        </p:spPr>
      </p:pic>
      <p:sp>
        <p:nvSpPr>
          <p:cNvPr id="4" name="矩形 2"/>
          <p:cNvSpPr/>
          <p:nvPr/>
        </p:nvSpPr>
        <p:spPr>
          <a:xfrm>
            <a:off x="853249" y="91983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8925" y="118038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회원가입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98164" y="1871020"/>
            <a:ext cx="2565317" cy="1882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7463481" y="2751438"/>
            <a:ext cx="1147119" cy="342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851671" y="1871020"/>
            <a:ext cx="2324246" cy="1451387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회원가입이 가능하며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이미 가입된 아이디로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회원가입 시 회원가입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오류가 나온다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98164" y="5031056"/>
            <a:ext cx="2565317" cy="1365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7469405" y="5713678"/>
            <a:ext cx="1229752" cy="164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851671" y="5092999"/>
            <a:ext cx="2502129" cy="120568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로그인이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가능하며 가입된 아이디가 아니거나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비밀번호가 틀리면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로그인 실패가 나온다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4041177"/>
            <a:ext cx="12192000" cy="1254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04912" y="1145060"/>
            <a:ext cx="8641783" cy="5559637"/>
            <a:chOff x="4724713" y="-334446"/>
            <a:chExt cx="6783458" cy="40606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713" y="-334446"/>
              <a:ext cx="6783458" cy="350831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405" y="904606"/>
              <a:ext cx="6781766" cy="2821611"/>
            </a:xfrm>
            <a:prstGeom prst="rect">
              <a:avLst/>
            </a:prstGeom>
          </p:spPr>
        </p:pic>
      </p:grpSp>
      <p:sp>
        <p:nvSpPr>
          <p:cNvPr id="4" name="矩形 2"/>
          <p:cNvSpPr/>
          <p:nvPr/>
        </p:nvSpPr>
        <p:spPr>
          <a:xfrm>
            <a:off x="862051" y="110392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90006" y="1300689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주소로 맛집 검색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522245" y="3825380"/>
            <a:ext cx="436105" cy="81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52527" y="3432620"/>
            <a:ext cx="2369717" cy="1290382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종로구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중심으로 지도를 볼 수 있으며 근처 맛집 확인이 가능하다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41870" y="2407470"/>
            <a:ext cx="6084683" cy="2950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11462" y="5405777"/>
            <a:ext cx="6608707" cy="1315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9320169" y="6056335"/>
            <a:ext cx="662031" cy="72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0016455" y="5480202"/>
            <a:ext cx="2133600" cy="873482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검색한 주소 근처의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맛집 리스트를 보여준다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63941" y="1382867"/>
            <a:ext cx="4521919" cy="34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069484" y="1558313"/>
            <a:ext cx="1250685" cy="2621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507347" y="1449255"/>
            <a:ext cx="2531209" cy="516099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주소로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맛집 검색이 가능하다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14206" y="2117880"/>
            <a:ext cx="903371" cy="233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417577" y="2252860"/>
            <a:ext cx="38717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6863157" y="2056928"/>
            <a:ext cx="2644190" cy="279826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주소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로 검색한 지도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표시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2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83860" y="1134792"/>
            <a:ext cx="7773835" cy="5617656"/>
            <a:chOff x="2603999" y="1213575"/>
            <a:chExt cx="6984001" cy="43271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999" y="1213575"/>
              <a:ext cx="6984001" cy="363022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999" y="2914458"/>
              <a:ext cx="6984001" cy="2626276"/>
            </a:xfrm>
            <a:prstGeom prst="rect">
              <a:avLst/>
            </a:prstGeom>
          </p:spPr>
        </p:pic>
      </p:grpSp>
      <p:sp>
        <p:nvSpPr>
          <p:cNvPr id="4" name="矩形 2"/>
          <p:cNvSpPr/>
          <p:nvPr/>
        </p:nvSpPr>
        <p:spPr>
          <a:xfrm>
            <a:off x="828369" y="128494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599" y="6297926"/>
            <a:ext cx="3146995" cy="423549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6070" y="1305669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키워드로 맛집 검색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563906" y="3615938"/>
            <a:ext cx="637930" cy="17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40928" y="2984715"/>
            <a:ext cx="2132489" cy="112628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삼성역을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중심으로 지도를 볼 수 있으며 근처 맛집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확인이 가능하다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01836" y="2336269"/>
            <a:ext cx="5408764" cy="2831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56877" y="5263613"/>
            <a:ext cx="5827799" cy="1097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872952" y="5863153"/>
            <a:ext cx="591014" cy="85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593928" y="5428862"/>
            <a:ext cx="2473568" cy="78781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검색한 키워드 근처의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맛집 리스트를 보여준다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74035" y="1371267"/>
            <a:ext cx="4052893" cy="338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860484" y="1534632"/>
            <a:ext cx="1296910" cy="263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537074" y="1021046"/>
            <a:ext cx="2543073" cy="899048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주소가 아닌 키워드로도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맛집 검색이 가능하다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Ex) </a:t>
            </a:r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삼성역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건국대학교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연돈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80650" y="2087089"/>
            <a:ext cx="930056" cy="219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6410706" y="2190010"/>
            <a:ext cx="719936" cy="167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7258738" y="2019977"/>
            <a:ext cx="2732549" cy="265222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키워드로 검색한 지도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표시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14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uldy\Documents\카카오톡 받은 파일\맛집등록,게시판 사진\맛집등록 연돈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29" y="2173715"/>
            <a:ext cx="7357879" cy="323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 등록 페이지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3200401" y="3369733"/>
            <a:ext cx="1419307" cy="4201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45301" y="2984286"/>
            <a:ext cx="2355100" cy="59550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맛집의 상세 정보 입력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19708" y="4436828"/>
            <a:ext cx="3101009" cy="512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>
            <a:stCxn id="28" idx="1"/>
          </p:cNvCxnSpPr>
          <p:nvPr/>
        </p:nvCxnSpPr>
        <p:spPr>
          <a:xfrm flipH="1" flipV="1">
            <a:off x="3086105" y="4601668"/>
            <a:ext cx="1533603" cy="911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726763" y="4330734"/>
            <a:ext cx="2359342" cy="61810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맛집에 대한 사진 등록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19708" y="3282036"/>
            <a:ext cx="3101010" cy="1154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28" y="3940935"/>
            <a:ext cx="7357879" cy="254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28" y="2173715"/>
            <a:ext cx="7357879" cy="375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맛집 지도에 등록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4583927" y="3769631"/>
            <a:ext cx="1419307" cy="4201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2228827" y="3419061"/>
            <a:ext cx="2355100" cy="70311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등록된 맛집은 자동으로 지도에도 등록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03234" y="4050568"/>
            <a:ext cx="485029" cy="386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508884" y="5215151"/>
            <a:ext cx="2126974" cy="70311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등록된 맛집 리스트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2635859" y="5507314"/>
            <a:ext cx="886569" cy="4109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1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 descr="C:\Users\ruldy\Documents\카카오톡 받은 파일\맛집등록,게시판 사진\연돈 등록후 디테일화면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30" y="2173715"/>
            <a:ext cx="7294488" cy="387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86600" y="3200409"/>
            <a:ext cx="87206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958668" y="3496747"/>
            <a:ext cx="862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820787" y="3213109"/>
            <a:ext cx="1737145" cy="808566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맛집의 사진이 화면에 표시된다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맛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상세 페이지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43399" y="3107275"/>
            <a:ext cx="1557867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3200401" y="3369733"/>
            <a:ext cx="1142998" cy="1820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45301" y="2899833"/>
            <a:ext cx="2355100" cy="939800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등록된 맛집 이름과 상세 정보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추천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비추천 상태가 화면에 표시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343400" y="4284133"/>
            <a:ext cx="3784600" cy="728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3086105" y="4601668"/>
            <a:ext cx="1257294" cy="465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347133" y="4330734"/>
            <a:ext cx="2738972" cy="61810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맛집에 대한 사람들의 댓글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61467" y="5088467"/>
            <a:ext cx="2413000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7374467" y="5405967"/>
            <a:ext cx="1015261" cy="930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488631" y="5190015"/>
            <a:ext cx="2602701" cy="86366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로그인 한 유저에 한해 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댓글작성기능이 보여진다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3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186732"/>
            <a:ext cx="7284339" cy="386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57391" y="3116911"/>
            <a:ext cx="1129085" cy="1081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086476" y="3496747"/>
            <a:ext cx="73431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820787" y="3213109"/>
            <a:ext cx="1737145" cy="808566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사진에 마우스를 올리면 사진이 약간 커지며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맛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상세 페이지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800983"/>
            <a:ext cx="3363402" cy="171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>
            <a:off x="4352643" y="4514216"/>
            <a:ext cx="734311" cy="7556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5086954" y="4986249"/>
            <a:ext cx="2721227" cy="1152157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클릭 시 새로운 탭 창에 등록된 사진이 원본사이즈로 표시된다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6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8" y="3152115"/>
            <a:ext cx="39719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186732"/>
            <a:ext cx="43719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 수정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28" y="3514477"/>
            <a:ext cx="17716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2401294" y="3514477"/>
            <a:ext cx="1090572" cy="11061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27221" y="2586782"/>
            <a:ext cx="2274073" cy="108606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게시글 작성자가 아닌 배고파요는 게시글을 수정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삭제 할 수 없다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5" y="4214152"/>
            <a:ext cx="16383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V="1">
            <a:off x="8261405" y="4238045"/>
            <a:ext cx="652007" cy="12173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9031044" y="3152115"/>
            <a:ext cx="2673276" cy="1188904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게시글 작성자인 맛집러는 게시글을 수정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삭제 할 수 있다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220028" y="3688666"/>
            <a:ext cx="933109" cy="286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75804" y="4400764"/>
            <a:ext cx="700659" cy="286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uldy\Documents\카카오톡 받은 파일\맛집등록,게시판 사진\잘빠진메밀 맛집수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341383"/>
            <a:ext cx="8137815" cy="37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 수정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>
            <a:stCxn id="31" idx="1"/>
          </p:cNvCxnSpPr>
          <p:nvPr/>
        </p:nvCxnSpPr>
        <p:spPr>
          <a:xfrm flipH="1" flipV="1">
            <a:off x="2401294" y="3514478"/>
            <a:ext cx="1827809" cy="6202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27221" y="2920724"/>
            <a:ext cx="2274073" cy="1086061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게시글 작성자는 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update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버튼을 눌러 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게시글에 대한 정보를 수정할 수 있다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29103" y="3307743"/>
            <a:ext cx="4922848" cy="1653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99839"/>
              </p:ext>
            </p:extLst>
          </p:nvPr>
        </p:nvGraphicFramePr>
        <p:xfrm>
          <a:off x="3546088" y="1302451"/>
          <a:ext cx="7214838" cy="4589814"/>
        </p:xfrm>
        <a:graphic>
          <a:graphicData uri="http://schemas.openxmlformats.org/drawingml/2006/table">
            <a:tbl>
              <a:tblPr/>
              <a:tblGrid>
                <a:gridCol w="721483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3289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배경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Ⅱ.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83066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Ⅲ.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Ⅳ.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8039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Ⅴ.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074172" y="520918"/>
            <a:ext cx="477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목차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13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14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20844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맛집에 대한 추천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비추천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186732"/>
            <a:ext cx="45243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13" y="3428340"/>
            <a:ext cx="45529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V="1">
            <a:off x="8006963" y="3204376"/>
            <a:ext cx="652007" cy="2472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741273" y="2881385"/>
            <a:ext cx="1643129" cy="54695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비추천 시 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alert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475563" y="1876326"/>
            <a:ext cx="652007" cy="2472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7209873" y="1553335"/>
            <a:ext cx="1449097" cy="54695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추천 시 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alert</a:t>
            </a:r>
          </a:p>
        </p:txBody>
      </p:sp>
    </p:spTree>
    <p:extLst>
      <p:ext uri="{BB962C8B-B14F-4D97-AF65-F5344CB8AC3E}">
        <p14:creationId xmlns:p14="http://schemas.microsoft.com/office/powerpoint/2010/main" val="18397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888" y="3266415"/>
            <a:ext cx="46005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5" y="2186732"/>
            <a:ext cx="31908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기능 설명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맛집에 대한 추천</a:t>
            </a: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비추천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8006963" y="2992937"/>
            <a:ext cx="532738" cy="45871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8598150" y="2186732"/>
            <a:ext cx="2295137" cy="98001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한 사람이 같은 맛집에 중복 추천</a:t>
            </a:r>
            <a:r>
              <a:rPr lang="en-US" altLang="ko-KR" sz="160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비추천 방지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/>
          <p:cNvCxnSpPr>
            <a:endCxn id="24" idx="3"/>
          </p:cNvCxnSpPr>
          <p:nvPr/>
        </p:nvCxnSpPr>
        <p:spPr>
          <a:xfrm flipH="1" flipV="1">
            <a:off x="2180326" y="3858967"/>
            <a:ext cx="666242" cy="351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564544" y="3531174"/>
            <a:ext cx="1615782" cy="655585"/>
          </a:xfrm>
          <a:prstGeom prst="roundRect">
            <a:avLst>
              <a:gd name="adj" fmla="val 5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sz="1600" smtClean="0">
                <a:solidFill>
                  <a:schemeClr val="tx1"/>
                </a:solidFill>
                <a:latin typeface="+mn-ea"/>
              </a:rPr>
              <a:t>추천 시 추천 수 늘어남</a:t>
            </a:r>
            <a:endParaRPr lang="en-US" altLang="ko-KR" sz="160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0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</a:t>
            </a:r>
            <a:r>
              <a:rPr lang="en-US" altLang="ko-KR" sz="1600" b="1">
                <a:solidFill>
                  <a:srgbClr val="1A7BAE"/>
                </a:solidFill>
              </a:rPr>
              <a:t>. </a:t>
            </a:r>
            <a:r>
              <a:rPr lang="ko-KR" altLang="en-US" sz="1600" b="1" smtClean="0">
                <a:solidFill>
                  <a:srgbClr val="1A7BAE"/>
                </a:solidFill>
              </a:rPr>
              <a:t>시</a:t>
            </a:r>
            <a:r>
              <a:rPr lang="ko-KR" altLang="en-US" sz="1600" b="1">
                <a:solidFill>
                  <a:srgbClr val="1A7BAE"/>
                </a:solidFill>
              </a:rPr>
              <a:t>연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5554" y="2779803"/>
            <a:ext cx="6586880" cy="1911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solidFill>
                  <a:schemeClr val="tx1"/>
                </a:solidFill>
                <a:latin typeface="+mj-lt"/>
                <a:hlinkClick r:id="rId2"/>
              </a:rPr>
              <a:t>http://</a:t>
            </a:r>
            <a:r>
              <a:rPr lang="en-US" altLang="ko-KR" sz="4400" b="1" smtClean="0">
                <a:solidFill>
                  <a:schemeClr val="tx1"/>
                </a:solidFill>
                <a:latin typeface="+mj-lt"/>
                <a:hlinkClick r:id="rId2"/>
              </a:rPr>
              <a:t>127.0.0.1/RRS</a:t>
            </a:r>
            <a:endParaRPr lang="en-US" altLang="ko-KR" sz="4400" b="1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ko-KR" altLang="en-US" sz="44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40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13942"/>
              </p:ext>
            </p:extLst>
          </p:nvPr>
        </p:nvGraphicFramePr>
        <p:xfrm>
          <a:off x="648925" y="1290829"/>
          <a:ext cx="11187475" cy="5065521"/>
        </p:xfrm>
        <a:graphic>
          <a:graphicData uri="http://schemas.openxmlformats.org/drawingml/2006/table">
            <a:tbl>
              <a:tblPr/>
              <a:tblGrid>
                <a:gridCol w="1710817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8780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  <a:endParaRPr lang="en-US" altLang="ko-KR" sz="18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수행상 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어려움  </a:t>
                      </a:r>
                      <a:endParaRPr lang="en-US" altLang="ko-KR" sz="18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극복 </a:t>
                      </a: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코로나 사태로 인해 비대면 프로젝트로 진행되어 회의를 진행하고 협업하기 힘든 부분이 많았다</a:t>
                      </a:r>
                      <a:r>
                        <a:rPr lang="en-US" altLang="ko-KR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줌과 </a:t>
                      </a:r>
                      <a:r>
                        <a:rPr lang="ko-KR" altLang="en-US" sz="1800" b="0" i="0" u="non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화면공유를</a:t>
                      </a: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이용해 최대한 협업을 진행했으나 구축한 기능들을 통합하는 과정에서 사소한 </a:t>
                      </a:r>
                      <a:r>
                        <a:rPr lang="ko-KR" altLang="en-US" sz="1800" b="0" i="0" u="non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오류등이</a:t>
                      </a: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많이 발생했다</a:t>
                      </a:r>
                      <a:r>
                        <a:rPr lang="en-US" altLang="ko-KR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이러한 어려움을 극복하기 위해 형상관리 시스템</a:t>
                      </a:r>
                      <a:r>
                        <a:rPr lang="en-US" altLang="ko-KR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altLang="ko-KR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사용해 코드들을 통합했으며 기능을 성공적으로 마무리 할 수 있었다</a:t>
                      </a:r>
                      <a:r>
                        <a:rPr lang="en-US" altLang="ko-KR" sz="1800" b="0" i="0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129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잘한 부분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부트스트랩을 사용하지 않고 </a:t>
                      </a:r>
                      <a:r>
                        <a:rPr lang="en-US" altLang="ko-KR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전부 직접 구축하고</a:t>
                      </a:r>
                      <a:r>
                        <a:rPr lang="en-US" altLang="ko-KR" sz="18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b="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  <a:r>
                        <a:rPr lang="en-US" altLang="ko-KR" sz="1800" b="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800" b="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사용하여 검색과 맛집 위치 등록 기능을 성공적으로 구현했다</a:t>
                      </a:r>
                      <a:r>
                        <a:rPr lang="en-US" altLang="ko-KR" sz="1800" b="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42892"/>
                  </a:ext>
                </a:extLst>
              </a:tr>
              <a:tr h="160325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처음 프로젝트를 설계했을 때에 비해 많은 기능들을 포기하고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제외시켰어야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했다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인원수가 줄어들었고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비대면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프로젝트상</a:t>
                      </a:r>
                      <a:r>
                        <a:rPr lang="ko-KR" alt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회의의 한계가 있어 생각했었던 기능들을 전부 구현하지 못하고 마무리해야 </a:t>
                      </a:r>
                      <a:r>
                        <a:rPr lang="ko-KR" altLang="en-US" sz="18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했던것이</a:t>
                      </a:r>
                      <a:r>
                        <a:rPr lang="ko-KR" alt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많이 아쉽다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1674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77863"/>
              </p:ext>
            </p:extLst>
          </p:nvPr>
        </p:nvGraphicFramePr>
        <p:xfrm>
          <a:off x="648925" y="1290828"/>
          <a:ext cx="11187475" cy="4642833"/>
        </p:xfrm>
        <a:graphic>
          <a:graphicData uri="http://schemas.openxmlformats.org/drawingml/2006/table">
            <a:tbl>
              <a:tblPr/>
              <a:tblGrid>
                <a:gridCol w="1710817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진행하며 보다 웹 개발에 대한 전반지식이 늘고 경험이 쌓이는것을 몸으로 느낄 수 있었다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웹의 기본이 되는 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패턴에 대해 좀 더 이해할 수 있었고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반응형 웹에 대해 경험을 쌓을 수 있었다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altLang="ko-KR" sz="1800" i="0" u="non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응용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개발자로 취직하기 위해선 다양한 프로젝트 경험이 필요하다고 배웠는데 이번 프로젝트를 통해 또 하나의 경험을 쌓을 수 있었다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이미 취직한 선배들의 이야기를 들어보면 대부분 기본 원리는 이해하지 못한 채 코더가 되는 경우가 많다고 했는데</a:t>
                      </a:r>
                      <a:r>
                        <a:rPr lang="ko-KR" altLang="en-US" sz="1800" i="0" u="non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원리에 대해 좀 더 공부해서 취업 후 단순 코딩만 하는 코더가 아닌 진정한 프로그래머로 거듭나고 싶다</a:t>
                      </a:r>
                      <a:r>
                        <a:rPr lang="en-US" altLang="ko-KR" sz="1800" i="0" u="non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i="0" u="non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800" i="0" u="non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6314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산업시대에 필요한 기술을 배울 수 있는 좋은 기회였다</a:t>
                      </a:r>
                      <a:r>
                        <a:rPr lang="en-US" altLang="ko-KR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 졸업 후 취업이 어려워 </a:t>
                      </a:r>
                      <a:r>
                        <a:rPr lang="ko-KR" altLang="en-US" sz="180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막막했으나</a:t>
                      </a:r>
                      <a:r>
                        <a:rPr lang="ko-KR" altLang="en-US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 관련 기술을 습득하여 인생에 큰 전환점이 된 것 같다</a:t>
                      </a:r>
                      <a:r>
                        <a:rPr lang="en-US" altLang="ko-KR" sz="18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72226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7" y="1323975"/>
            <a:ext cx="55530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1657350"/>
            <a:ext cx="68103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888" y="2092492"/>
            <a:ext cx="93916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16" y="2381250"/>
            <a:ext cx="57531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67" y="3009900"/>
            <a:ext cx="5943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7" y="3579341"/>
            <a:ext cx="50673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화살표: 오른쪽 8">
            <a:extLst>
              <a:ext uri="{FF2B5EF4-FFF2-40B4-BE49-F238E27FC236}">
                <a16:creationId xmlns:a16="http://schemas.microsoft.com/office/drawing/2014/main" id="{E25CF59B-366F-4333-BE3C-1A6EA80DC13C}"/>
              </a:ext>
            </a:extLst>
          </p:cNvPr>
          <p:cNvSpPr/>
          <p:nvPr/>
        </p:nvSpPr>
        <p:spPr>
          <a:xfrm>
            <a:off x="671730" y="5273300"/>
            <a:ext cx="889000" cy="55460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92EE7C23-C83F-4B99-BE30-A13FAD2BE5EC}"/>
              </a:ext>
            </a:extLst>
          </p:cNvPr>
          <p:cNvSpPr/>
          <p:nvPr/>
        </p:nvSpPr>
        <p:spPr>
          <a:xfrm>
            <a:off x="1693004" y="4768142"/>
            <a:ext cx="9391650" cy="156492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맛있는 가게를 찾아가 만족스러운 식사를 하고싶은 욕구는 당연하다</a:t>
            </a: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 latinLnBrk="1"/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그러나 언제나 </a:t>
            </a: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~~</a:t>
            </a:r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역맛집</a:t>
            </a: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, xx</a:t>
            </a:r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구 맛집 이라고 검색하면 너무나도 방대한 자료가 나오고</a:t>
            </a: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smtClean="0">
                <a:solidFill>
                  <a:schemeClr val="tx1"/>
                </a:solidFill>
                <a:latin typeface="+mn-ea"/>
              </a:rPr>
              <a:t>심지어 검색결과로 나오는것은 광고거나 어수룩한 맛집밖에 없다</a:t>
            </a:r>
            <a:r>
              <a:rPr lang="en-US" altLang="ko-KR" b="1" smtClean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508" y="3638550"/>
            <a:ext cx="4784356" cy="886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FF0000"/>
                </a:solidFill>
                <a:latin typeface="+mj-lt"/>
              </a:rPr>
              <a:t>너무 많은 맛집 데이터</a:t>
            </a:r>
            <a:r>
              <a:rPr lang="en-US" altLang="ko-KR" sz="3200" b="1" dirty="0" smtClean="0">
                <a:solidFill>
                  <a:srgbClr val="FF0000"/>
                </a:solidFill>
                <a:latin typeface="+mj-lt"/>
              </a:rPr>
              <a:t>…</a:t>
            </a:r>
            <a:endParaRPr lang="ko-KR" altLang="en-US" sz="3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2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 smtClean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163" y="2400425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목적 및 기대효과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732" y="2861217"/>
            <a:ext cx="10527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sz="1400" dirty="0"/>
              <a:t>다녀온 음식점에 대한 평가를 소비자가 직접 입력하여 다른 소비자들끼리 공유할 수 있고 추천시스템을 통해 음식점들의 랭킹을 측정해 소비자가 현명한 선택을 할 수 있도록 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27163" y="3654386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구조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731" y="4115178"/>
            <a:ext cx="10891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sz="1400" dirty="0"/>
              <a:t>등록된 음식점들은 클릭을 통해 해당 음식점의 </a:t>
            </a:r>
            <a:r>
              <a:rPr lang="ko-KR" altLang="ko-KR" sz="1400" dirty="0" err="1"/>
              <a:t>게시글로</a:t>
            </a:r>
            <a:r>
              <a:rPr lang="ko-KR" altLang="ko-KR" sz="1400" dirty="0"/>
              <a:t> 이동해 상세한 정보를 직접 확인할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ko-KR" sz="1400" dirty="0"/>
              <a:t>소비자들은 </a:t>
            </a:r>
            <a:r>
              <a:rPr lang="ko-KR" altLang="ko-KR" sz="1400" dirty="0" err="1"/>
              <a:t>게시글에서</a:t>
            </a:r>
            <a:r>
              <a:rPr lang="ko-KR" altLang="ko-KR" sz="1400" dirty="0"/>
              <a:t> 추천과 </a:t>
            </a:r>
            <a:r>
              <a:rPr lang="ko-KR" altLang="ko-KR" sz="1400" dirty="0" err="1"/>
              <a:t>비추천을</a:t>
            </a:r>
            <a:r>
              <a:rPr lang="ko-KR" altLang="ko-KR" sz="1400" dirty="0"/>
              <a:t> 통해 해당 음식점의 선호를 표시할 수 있다</a:t>
            </a:r>
            <a:r>
              <a:rPr lang="en-US" altLang="ko-KR" sz="1400" dirty="0"/>
              <a:t>. </a:t>
            </a:r>
            <a:r>
              <a:rPr lang="ko-KR" altLang="ko-KR" sz="1400" dirty="0"/>
              <a:t>추천이 많은 음식점은 랭킹에 오르게 된다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ko-KR" sz="1400" dirty="0"/>
              <a:t>댓글을 통해 이미 등록된 음식점에 다른 소비자가 직접 의견을 제시하거나 사진을 통해 맛집에 대한 정보를 공유할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5869" y="1887495"/>
            <a:ext cx="807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소비자들끼리 소통해서 공유하는 </a:t>
            </a:r>
            <a:r>
              <a:rPr lang="ko-KR" altLang="en-US" sz="1400" dirty="0" err="1" smtClean="0"/>
              <a:t>맛집리스트</a:t>
            </a:r>
            <a:r>
              <a:rPr lang="ko-KR" altLang="en-US" sz="1400" dirty="0" smtClean="0"/>
              <a:t> 구현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398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76615"/>
              </p:ext>
            </p:extLst>
          </p:nvPr>
        </p:nvGraphicFramePr>
        <p:xfrm>
          <a:off x="828924" y="1409701"/>
          <a:ext cx="10743951" cy="4876800"/>
        </p:xfrm>
        <a:graphic>
          <a:graphicData uri="http://schemas.openxmlformats.org/drawingml/2006/table">
            <a:tbl>
              <a:tblPr/>
              <a:tblGrid>
                <a:gridCol w="1227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91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순번</a:t>
                      </a:r>
                      <a:endParaRPr lang="ko-KR" altLang="en-US" sz="16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이름</a:t>
                      </a:r>
                      <a:endParaRPr lang="ko-KR" altLang="en-US" sz="16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담당역할</a:t>
                      </a:r>
                      <a:endParaRPr lang="ko-KR" altLang="en-US" sz="16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정</a:t>
                      </a:r>
                      <a:endParaRPr lang="ko-KR" altLang="en-US" sz="16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부</a:t>
                      </a:r>
                      <a:endParaRPr lang="ko-KR" altLang="en-US" sz="16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김재현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회원가입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지도검색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랭킹 시스템 구축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 통합 및 테스트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전진우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맛집 게시판 구축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및 추천기능 구축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최종수정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임채현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구축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샘플 데이터 수집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문서작성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536825" y="2889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757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39521"/>
              </p:ext>
            </p:extLst>
          </p:nvPr>
        </p:nvGraphicFramePr>
        <p:xfrm>
          <a:off x="913039" y="1699078"/>
          <a:ext cx="10704286" cy="4591301"/>
        </p:xfrm>
        <a:graphic>
          <a:graphicData uri="http://schemas.openxmlformats.org/drawingml/2006/table">
            <a:tbl>
              <a:tblPr/>
              <a:tblGrid>
                <a:gridCol w="1636926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067360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41328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9832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계획단계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프로젝트의 전체 구성을 기획하고 화면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구성을 기획함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자료조사를 통해 필요기술과 개발 툴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언어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구조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DB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구조를 확립함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982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설계단계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UI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프로토타입을 구성하고 화면 간 흐름을 구체화 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계획한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구조를 통해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설계한다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42892"/>
                  </a:ext>
                </a:extLst>
              </a:tr>
              <a:tr h="145595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단계</a:t>
                      </a:r>
                      <a:endParaRPr lang="ko-KR" altLang="en-US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Model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공통으로 개발한 후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개별적으로 개발한다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프로젝트의 상세 기능들을 구현하고 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작성한다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fontAlgn="base" latinLnBrk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완성된 기능들을 형상관리를 통해 공유한다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1674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8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 단계</a:t>
                      </a:r>
                      <a:endParaRPr lang="ko-KR" alt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기능을 전체적으로 테스트하며 디버깅한다</a:t>
                      </a: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8925" y="1202748"/>
            <a:ext cx="6018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smtClean="0"/>
              <a:t>프로젝트 수행 절차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8262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5535"/>
              </p:ext>
            </p:extLst>
          </p:nvPr>
        </p:nvGraphicFramePr>
        <p:xfrm>
          <a:off x="687845" y="1276352"/>
          <a:ext cx="11007266" cy="5090129"/>
        </p:xfrm>
        <a:graphic>
          <a:graphicData uri="http://schemas.openxmlformats.org/drawingml/2006/table">
            <a:tbl>
              <a:tblPr/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54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071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53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구분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추진 내용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수행기간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비고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6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8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2000" b="1" kern="0" spc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2000" kern="0" spc="0">
                        <a:solidFill>
                          <a:schemeClr val="bg1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40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프로젝트 구성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DB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ERD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작성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프로토타입 작성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9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model &amp; view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회원가입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지도검색 및 게시판 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추천기능 및 랭킹시스템 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기능통합 및 디버깅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테스트 진행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오류수정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05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총 개발기간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~ 20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(9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2549" marR="62549" marT="17293" marB="1729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6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</a:t>
            </a:r>
            <a:r>
              <a:rPr lang="en-US" altLang="ko-KR" sz="1600" b="1">
                <a:solidFill>
                  <a:srgbClr val="1A7BAE"/>
                </a:solidFill>
              </a:rPr>
              <a:t>.  </a:t>
            </a:r>
            <a:r>
              <a:rPr lang="ko-KR" altLang="en-US" sz="1600" b="1" smtClean="0">
                <a:solidFill>
                  <a:srgbClr val="1A7BAE"/>
                </a:solidFill>
              </a:rPr>
              <a:t>구성도 및 </a:t>
            </a:r>
            <a:r>
              <a:rPr lang="en-US" altLang="ko-KR" sz="1600" b="1" smtClean="0">
                <a:solidFill>
                  <a:srgbClr val="1A7BAE"/>
                </a:solidFill>
              </a:rPr>
              <a:t>ERD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8" y="2066317"/>
            <a:ext cx="8689597" cy="374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1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</a:t>
            </a:r>
            <a:r>
              <a:rPr lang="en-US" altLang="ko-KR" sz="1600" b="1">
                <a:solidFill>
                  <a:srgbClr val="1A7BAE"/>
                </a:solidFill>
              </a:rPr>
              <a:t>.  </a:t>
            </a:r>
            <a:r>
              <a:rPr lang="ko-KR" altLang="en-US" sz="1600" b="1" smtClean="0">
                <a:solidFill>
                  <a:srgbClr val="1A7BAE"/>
                </a:solidFill>
              </a:rPr>
              <a:t>구성도 및 </a:t>
            </a:r>
            <a:r>
              <a:rPr lang="en-US" altLang="ko-KR" sz="1600" b="1" smtClean="0">
                <a:solidFill>
                  <a:srgbClr val="1A7BAE"/>
                </a:solidFill>
              </a:rPr>
              <a:t>ERD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5301" y="1426703"/>
            <a:ext cx="636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sz="20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8" y="2066317"/>
            <a:ext cx="8297454" cy="383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9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1178</Words>
  <Application>Microsoft Office PowerPoint</Application>
  <PresentationFormat>와이드스크린</PresentationFormat>
  <Paragraphs>237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等线</vt:lpstr>
      <vt:lpstr>KoPub돋움체 Bold</vt:lpstr>
      <vt:lpstr>微软雅黑</vt:lpstr>
      <vt:lpstr>굴림</vt:lpstr>
      <vt:lpstr>나눔고딕</vt:lpstr>
      <vt:lpstr>한양신명조</vt:lpstr>
      <vt:lpstr>Arial</vt:lpstr>
      <vt:lpstr>Impact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Master</cp:lastModifiedBy>
  <cp:revision>161</cp:revision>
  <cp:lastPrinted>2020-01-30T02:26:31Z</cp:lastPrinted>
  <dcterms:created xsi:type="dcterms:W3CDTF">2020-01-16T02:16:59Z</dcterms:created>
  <dcterms:modified xsi:type="dcterms:W3CDTF">2020-09-09T11:13:35Z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